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4" r:id="rId4"/>
  </p:sldMasterIdLst>
  <p:notesMasterIdLst>
    <p:notesMasterId r:id="rId17"/>
  </p:notesMasterIdLst>
  <p:handoutMasterIdLst>
    <p:handoutMasterId r:id="rId18"/>
  </p:handoutMasterIdLst>
  <p:sldIdLst>
    <p:sldId id="256" r:id="rId5"/>
    <p:sldId id="261" r:id="rId6"/>
    <p:sldId id="264" r:id="rId7"/>
    <p:sldId id="265" r:id="rId8"/>
    <p:sldId id="271" r:id="rId9"/>
    <p:sldId id="273" r:id="rId10"/>
    <p:sldId id="272" r:id="rId11"/>
    <p:sldId id="275" r:id="rId12"/>
    <p:sldId id="276" r:id="rId13"/>
    <p:sldId id="274" r:id="rId14"/>
    <p:sldId id="27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56"/>
            <p14:sldId id="261"/>
            <p14:sldId id="264"/>
            <p14:sldId id="265"/>
            <p14:sldId id="271"/>
            <p14:sldId id="273"/>
            <p14:sldId id="272"/>
            <p14:sldId id="275"/>
            <p14:sldId id="276"/>
            <p14:sldId id="274"/>
            <p14:sldId id="27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C9A8B-0459-4241-ABC4-8DFAB57841FA}" v="5" dt="2024-08-20T19:56:17.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3"/>
    <p:restoredTop sz="94762"/>
  </p:normalViewPr>
  <p:slideViewPr>
    <p:cSldViewPr snapToGrid="0" snapToObjects="1">
      <p:cViewPr varScale="1">
        <p:scale>
          <a:sx n="94" d="100"/>
          <a:sy n="94" d="100"/>
        </p:scale>
        <p:origin x="1174"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D2D5E4-D091-1648-AB3C-66E9379985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35A5E2-3946-7F49-8E24-41CCADC252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EE0A1C-8DC0-9941-9AED-901DE5CC5DF6}" type="datetimeFigureOut">
              <a:rPr lang="en-US" smtClean="0"/>
              <a:t>9/25/2024</a:t>
            </a:fld>
            <a:endParaRPr lang="en-US"/>
          </a:p>
        </p:txBody>
      </p:sp>
      <p:sp>
        <p:nvSpPr>
          <p:cNvPr id="4" name="Footer Placeholder 3">
            <a:extLst>
              <a:ext uri="{FF2B5EF4-FFF2-40B4-BE49-F238E27FC236}">
                <a16:creationId xmlns:a16="http://schemas.microsoft.com/office/drawing/2014/main" id="{8421AD70-A175-2446-9627-4F1A158D32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490887-AD73-B841-9075-10821300A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94828-B1F3-B348-8B79-C58623A780B1}" type="slidenum">
              <a:rPr lang="en-US" smtClean="0"/>
              <a:t>‹#›</a:t>
            </a:fld>
            <a:endParaRPr lang="en-US"/>
          </a:p>
        </p:txBody>
      </p:sp>
    </p:spTree>
    <p:extLst>
      <p:ext uri="{BB962C8B-B14F-4D97-AF65-F5344CB8AC3E}">
        <p14:creationId xmlns:p14="http://schemas.microsoft.com/office/powerpoint/2010/main" val="20115254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9" name="Picture 8" descr="A person and a child smiling&#10;&#10;Description automatically generated">
            <a:extLst>
              <a:ext uri="{FF2B5EF4-FFF2-40B4-BE49-F238E27FC236}">
                <a16:creationId xmlns:a16="http://schemas.microsoft.com/office/drawing/2014/main" id="{FD1DC9DE-4670-A275-17EB-44F9F61876A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6124734F-A564-09A5-BF43-DC694737070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31875" y="5361009"/>
            <a:ext cx="2061421" cy="925985"/>
          </a:xfrm>
          <a:prstGeom prst="rect">
            <a:avLst/>
          </a:prstGeom>
          <a:effectLst>
            <a:outerShdw blurRad="50800" dist="38100" dir="2700000" algn="tl" rotWithShape="0">
              <a:prstClr val="black">
                <a:alpha val="87640"/>
              </a:prstClr>
            </a:outerShdw>
          </a:effectLst>
        </p:spPr>
      </p:pic>
      <p:sp>
        <p:nvSpPr>
          <p:cNvPr id="4" name="TextBox 3">
            <a:extLst>
              <a:ext uri="{FF2B5EF4-FFF2-40B4-BE49-F238E27FC236}">
                <a16:creationId xmlns:a16="http://schemas.microsoft.com/office/drawing/2014/main" id="{034DECC0-A20A-DC23-2AE7-49F409105185}"/>
              </a:ext>
            </a:extLst>
          </p:cNvPr>
          <p:cNvSpPr txBox="1"/>
          <p:nvPr userDrawn="1"/>
        </p:nvSpPr>
        <p:spPr>
          <a:xfrm>
            <a:off x="10008932" y="6604766"/>
            <a:ext cx="1955056" cy="169277"/>
          </a:xfrm>
          <a:prstGeom prst="rect">
            <a:avLst/>
          </a:prstGeom>
          <a:noFill/>
        </p:spPr>
        <p:txBody>
          <a:bodyPr wrap="square" rtlCol="0">
            <a:spAutoFit/>
          </a:bodyPr>
          <a:lstStyle/>
          <a:p>
            <a:r>
              <a:rPr lang="en-US" sz="500" dirty="0"/>
              <a:t>©2024 Catholic Relief Services. All rights reserved.    24US-1281507 </a:t>
            </a:r>
          </a:p>
        </p:txBody>
      </p:sp>
      <p:pic>
        <p:nvPicPr>
          <p:cNvPr id="12" name="Picture 11">
            <a:extLst>
              <a:ext uri="{FF2B5EF4-FFF2-40B4-BE49-F238E27FC236}">
                <a16:creationId xmlns:a16="http://schemas.microsoft.com/office/drawing/2014/main" id="{E930C386-FB8F-C36A-2131-71D5DCF5399A}"/>
              </a:ext>
            </a:extLst>
          </p:cNvPr>
          <p:cNvPicPr>
            <a:picLocks noChangeAspect="1"/>
          </p:cNvPicPr>
          <p:nvPr userDrawn="1"/>
        </p:nvPicPr>
        <p:blipFill>
          <a:blip r:embed="rId5"/>
          <a:srcRect/>
          <a:stretch/>
        </p:blipFill>
        <p:spPr>
          <a:xfrm>
            <a:off x="6478766" y="790833"/>
            <a:ext cx="3550676" cy="2140848"/>
          </a:xfrm>
          <a:prstGeom prst="rect">
            <a:avLst/>
          </a:prstGeom>
        </p:spPr>
      </p:pic>
    </p:spTree>
    <p:extLst>
      <p:ext uri="{BB962C8B-B14F-4D97-AF65-F5344CB8AC3E}">
        <p14:creationId xmlns:p14="http://schemas.microsoft.com/office/powerpoint/2010/main" val="18700708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9" name="Picture 8">
            <a:extLst>
              <a:ext uri="{FF2B5EF4-FFF2-40B4-BE49-F238E27FC236}">
                <a16:creationId xmlns:a16="http://schemas.microsoft.com/office/drawing/2014/main" id="{38F726A1-99BF-304F-924A-254214E3A78E}"/>
              </a:ext>
            </a:extLst>
          </p:cNvPr>
          <p:cNvPicPr>
            <a:picLocks noChangeAspect="1"/>
          </p:cNvPicPr>
          <p:nvPr userDrawn="1"/>
        </p:nvPicPr>
        <p:blipFill>
          <a:blip r:embed="rId3"/>
          <a:srcRect/>
          <a:stretch/>
        </p:blipFill>
        <p:spPr>
          <a:xfrm>
            <a:off x="10693090" y="5913394"/>
            <a:ext cx="1321420" cy="704115"/>
          </a:xfrm>
          <a:prstGeom prst="rect">
            <a:avLst/>
          </a:prstGeom>
        </p:spPr>
      </p:pic>
    </p:spTree>
    <p:extLst>
      <p:ext uri="{BB962C8B-B14F-4D97-AF65-F5344CB8AC3E}">
        <p14:creationId xmlns:p14="http://schemas.microsoft.com/office/powerpoint/2010/main" val="370804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Pr>
        <a:gradFill flip="none" rotWithShape="1">
          <a:gsLst>
            <a:gs pos="100000">
              <a:schemeClr val="bg2">
                <a:lumMod val="75000"/>
              </a:schemeClr>
            </a:gs>
            <a:gs pos="46000">
              <a:schemeClr val="bg2"/>
            </a:gs>
            <a:gs pos="15000">
              <a:srgbClr val="BD8561"/>
            </a:gs>
            <a:gs pos="0">
              <a:schemeClr val="accent2"/>
            </a:gs>
          </a:gsLst>
          <a:lin ang="27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alphaModFix amt="30000"/>
          </a:blip>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pic>
        <p:nvPicPr>
          <p:cNvPr id="4" name="Picture 3">
            <a:extLst>
              <a:ext uri="{FF2B5EF4-FFF2-40B4-BE49-F238E27FC236}">
                <a16:creationId xmlns:a16="http://schemas.microsoft.com/office/drawing/2014/main" id="{B3215236-DA2C-7BDE-B907-03ED6F87EFFB}"/>
              </a:ext>
            </a:extLst>
          </p:cNvPr>
          <p:cNvPicPr>
            <a:picLocks noChangeAspect="1"/>
          </p:cNvPicPr>
          <p:nvPr userDrawn="1"/>
        </p:nvPicPr>
        <p:blipFill>
          <a:blip r:embed="rId3"/>
          <a:srcRect/>
          <a:stretch/>
        </p:blipFill>
        <p:spPr>
          <a:xfrm>
            <a:off x="9956530" y="5486400"/>
            <a:ext cx="2055289" cy="1095154"/>
          </a:xfrm>
          <a:prstGeom prst="rect">
            <a:avLst/>
          </a:prstGeom>
        </p:spPr>
      </p:pic>
    </p:spTree>
    <p:extLst>
      <p:ext uri="{BB962C8B-B14F-4D97-AF65-F5344CB8AC3E}">
        <p14:creationId xmlns:p14="http://schemas.microsoft.com/office/powerpoint/2010/main" val="15442991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2" name="Picture 1">
            <a:extLst>
              <a:ext uri="{FF2B5EF4-FFF2-40B4-BE49-F238E27FC236}">
                <a16:creationId xmlns:a16="http://schemas.microsoft.com/office/drawing/2014/main" id="{72A6C959-CCD4-6AF8-52B9-BC44F83C7791}"/>
              </a:ext>
            </a:extLst>
          </p:cNvPr>
          <p:cNvPicPr>
            <a:picLocks noChangeAspect="1"/>
          </p:cNvPicPr>
          <p:nvPr userDrawn="1"/>
        </p:nvPicPr>
        <p:blipFill>
          <a:blip r:embed="rId3"/>
          <a:srcRect/>
          <a:stretch/>
        </p:blipFill>
        <p:spPr>
          <a:xfrm>
            <a:off x="10693090" y="5913394"/>
            <a:ext cx="1321420" cy="704115"/>
          </a:xfrm>
          <a:prstGeom prst="rect">
            <a:avLst/>
          </a:prstGeom>
        </p:spPr>
      </p:pic>
    </p:spTree>
    <p:extLst>
      <p:ext uri="{BB962C8B-B14F-4D97-AF65-F5344CB8AC3E}">
        <p14:creationId xmlns:p14="http://schemas.microsoft.com/office/powerpoint/2010/main" val="269793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41663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69286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EN">
    <p:bg>
      <p:bgPr>
        <a:gradFill flip="none" rotWithShape="1">
          <a:gsLst>
            <a:gs pos="100000">
              <a:schemeClr val="bg2">
                <a:lumMod val="75000"/>
              </a:schemeClr>
            </a:gs>
            <a:gs pos="46000">
              <a:schemeClr val="bg2"/>
            </a:gs>
            <a:gs pos="14000">
              <a:srgbClr val="B48057"/>
            </a:gs>
            <a:gs pos="0">
              <a:schemeClr val="accent2"/>
            </a:gs>
          </a:gsLst>
          <a:lin ang="27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alphaModFix amt="30000"/>
          </a:blip>
          <a:srcRect/>
          <a:stretch/>
        </p:blipFill>
        <p:spPr>
          <a:xfrm>
            <a:off x="-1"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5" name="Picture 4">
            <a:extLst>
              <a:ext uri="{FF2B5EF4-FFF2-40B4-BE49-F238E27FC236}">
                <a16:creationId xmlns:a16="http://schemas.microsoft.com/office/drawing/2014/main" id="{7F60FE3D-8E91-1249-BA92-11D1440D5B5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843484" y="4394569"/>
            <a:ext cx="2505031" cy="1125254"/>
          </a:xfrm>
          <a:prstGeom prst="rect">
            <a:avLst/>
          </a:prstGeom>
        </p:spPr>
      </p:pic>
    </p:spTree>
    <p:extLst>
      <p:ext uri="{BB962C8B-B14F-4D97-AF65-F5344CB8AC3E}">
        <p14:creationId xmlns:p14="http://schemas.microsoft.com/office/powerpoint/2010/main" val="8115741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385597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00614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858649"/>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29" r:id="rId8"/>
    <p:sldLayoutId id="2147484033"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upport.crs.org/form/crs-rice-bowl-revenue-reporting-for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rsricebowl.org/" TargetMode="External"/><Relationship Id="rId2" Type="http://schemas.openxmlformats.org/officeDocument/2006/relationships/hyperlink" Target="https://www.crsricebowl.org/dioce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rsricebowl.org/dioceses" TargetMode="External"/><Relationship Id="rId2" Type="http://schemas.openxmlformats.org/officeDocument/2006/relationships/hyperlink" Target="https://crsmaterials.crs.org/us-materials/crs-rice-bow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rsricebowl.org/dioceses" TargetMode="External"/><Relationship Id="rId2" Type="http://schemas.openxmlformats.org/officeDocument/2006/relationships/hyperlink" Target="https://www.crsricebowl.org/parish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rsricebowl.org/famil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rsricebowl.org/es/semana-santa" TargetMode="External"/><Relationship Id="rId2" Type="http://schemas.openxmlformats.org/officeDocument/2006/relationships/hyperlink" Target="https://www.crsricebowl.org/holy-wee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rsricebowl.org/dioce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rsricebowl.org/dioceses#reven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18C05B4-7A15-F874-80A4-7017DD6991CF}"/>
              </a:ext>
            </a:extLst>
          </p:cNvPr>
          <p:cNvSpPr txBox="1">
            <a:spLocks/>
          </p:cNvSpPr>
          <p:nvPr/>
        </p:nvSpPr>
        <p:spPr>
          <a:xfrm>
            <a:off x="161026" y="6532563"/>
            <a:ext cx="5417547" cy="179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Photo by Benny </a:t>
            </a:r>
            <a:r>
              <a:rPr lang="en-US" sz="800" dirty="0" err="1"/>
              <a:t>Manser</a:t>
            </a:r>
            <a:r>
              <a:rPr lang="en-US" sz="800" dirty="0"/>
              <a:t>/CRS </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r>
              <a:rPr lang="en-US" dirty="0"/>
              <a:t>Publish your diocese’s total donation amount in your diocesan newspaper. Be sure to highlight where your local 25% is used! </a:t>
            </a:r>
          </a:p>
          <a:p>
            <a:r>
              <a:rPr lang="en-US" dirty="0">
                <a:effectLst/>
              </a:rPr>
              <a:t>By August 31: </a:t>
            </a:r>
          </a:p>
          <a:p>
            <a:pPr lvl="1"/>
            <a:r>
              <a:rPr lang="en-US" dirty="0"/>
              <a:t>S</a:t>
            </a:r>
            <a:r>
              <a:rPr lang="en-US" dirty="0">
                <a:effectLst/>
              </a:rPr>
              <a:t>ubmit the completed </a:t>
            </a:r>
            <a:r>
              <a:rPr lang="en-US" b="1" dirty="0">
                <a:effectLst/>
                <a:hlinkClick r:id="rId2"/>
              </a:rPr>
              <a:t>Revenue </a:t>
            </a:r>
            <a:r>
              <a:rPr lang="en-US" b="1">
                <a:effectLst/>
                <a:hlinkClick r:id="rId2"/>
              </a:rPr>
              <a:t>Reporting Form</a:t>
            </a:r>
            <a:r>
              <a:rPr lang="en-US" b="1">
                <a:effectLst/>
              </a:rPr>
              <a:t>.</a:t>
            </a:r>
            <a:endParaRPr lang="en-US" b="1" dirty="0">
              <a:effectLst/>
            </a:endParaRPr>
          </a:p>
          <a:p>
            <a:pPr lvl="1"/>
            <a:r>
              <a:rPr lang="en-US" dirty="0"/>
              <a:t>Send </a:t>
            </a:r>
            <a:r>
              <a:rPr lang="en-US" dirty="0">
                <a:effectLst/>
              </a:rPr>
              <a:t>75% of your diocese’s donation to: </a:t>
            </a:r>
          </a:p>
          <a:p>
            <a:pPr marL="0" indent="0" algn="ctr">
              <a:buNone/>
            </a:pPr>
            <a:r>
              <a:rPr lang="en-US" sz="2400" b="1" dirty="0">
                <a:effectLst/>
              </a:rPr>
              <a:t>Catholic Relief Services—CRS Rice Bowl</a:t>
            </a:r>
          </a:p>
          <a:p>
            <a:pPr marL="0" indent="0" algn="ctr">
              <a:buNone/>
            </a:pPr>
            <a:r>
              <a:rPr lang="en-US" sz="2400" b="1" dirty="0">
                <a:effectLst/>
              </a:rPr>
              <a:t> PO Box 5200</a:t>
            </a:r>
          </a:p>
          <a:p>
            <a:pPr marL="0" indent="0" algn="ctr">
              <a:buNone/>
            </a:pPr>
            <a:r>
              <a:rPr lang="en-US" sz="2400" b="1" dirty="0">
                <a:effectLst/>
              </a:rPr>
              <a:t>Harlan, IA 51593-4700</a:t>
            </a:r>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August 2025</a:t>
            </a:r>
          </a:p>
        </p:txBody>
      </p:sp>
    </p:spTree>
    <p:extLst>
      <p:ext uri="{BB962C8B-B14F-4D97-AF65-F5344CB8AC3E}">
        <p14:creationId xmlns:p14="http://schemas.microsoft.com/office/powerpoint/2010/main" val="300137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pPr marL="0" indent="0">
              <a:buNone/>
            </a:pPr>
            <a:r>
              <a:rPr lang="en-US" b="1" dirty="0"/>
              <a:t>For DD-designated dioceses: </a:t>
            </a:r>
          </a:p>
          <a:p>
            <a:r>
              <a:rPr lang="en-US" dirty="0"/>
              <a:t>Order Updated Spreadsheets are due November 1. </a:t>
            </a:r>
          </a:p>
          <a:p>
            <a:pPr marL="0" indent="0">
              <a:buNone/>
            </a:pPr>
            <a:endParaRPr lang="en-US" dirty="0"/>
          </a:p>
          <a:p>
            <a:pPr marL="0" indent="0">
              <a:buNone/>
            </a:pPr>
            <a:r>
              <a:rPr lang="en-US" b="1" dirty="0"/>
              <a:t>For IND-designated dioceses (dioceses where parishes and schools update their orders directly with CRS): </a:t>
            </a:r>
          </a:p>
          <a:p>
            <a:r>
              <a:rPr lang="en-US" dirty="0"/>
              <a:t>A postcard is mailed to parishes and schools at the end of September, encouraging them to update their order for 2026 CRS Rice Bowl materials. </a:t>
            </a:r>
          </a:p>
          <a:p>
            <a:pPr marL="0" indent="0">
              <a:buNone/>
            </a:pPr>
            <a:endParaRPr lang="en-US" dirty="0"/>
          </a:p>
          <a:p>
            <a:pPr marL="0" indent="0">
              <a:buNone/>
            </a:pPr>
            <a:r>
              <a:rPr lang="en-US" b="1" dirty="0"/>
              <a:t>Not sure if you’re IND or DD? Contact crsricebowl@crs.org.</a:t>
            </a:r>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September 2025</a:t>
            </a:r>
          </a:p>
        </p:txBody>
      </p:sp>
    </p:spTree>
    <p:extLst>
      <p:ext uri="{BB962C8B-B14F-4D97-AF65-F5344CB8AC3E}">
        <p14:creationId xmlns:p14="http://schemas.microsoft.com/office/powerpoint/2010/main" val="14061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hild holding oranges in front of a basket of fruit&#10;&#10;Description automatically generated">
            <a:extLst>
              <a:ext uri="{FF2B5EF4-FFF2-40B4-BE49-F238E27FC236}">
                <a16:creationId xmlns:a16="http://schemas.microsoft.com/office/drawing/2014/main" id="{19F56C09-2501-D1F0-494F-4F51F0FA6665}"/>
              </a:ext>
            </a:extLst>
          </p:cNvPr>
          <p:cNvPicPr>
            <a:picLocks noGrp="1" noChangeAspect="1"/>
          </p:cNvPicPr>
          <p:nvPr>
            <p:ph type="pic" sz="quarter" idx="10"/>
          </p:nvPr>
        </p:nvPicPr>
        <p:blipFill rotWithShape="1">
          <a:blip r:embed="rId2"/>
          <a:srcRect t="15626"/>
          <a:stretch/>
        </p:blipFill>
        <p:spPr>
          <a:xfrm>
            <a:off x="0" y="0"/>
            <a:ext cx="12192000" cy="6858000"/>
          </a:xfrm>
        </p:spPr>
      </p:pic>
      <p:sp>
        <p:nvSpPr>
          <p:cNvPr id="3" name="Text Placeholder 2">
            <a:extLst>
              <a:ext uri="{FF2B5EF4-FFF2-40B4-BE49-F238E27FC236}">
                <a16:creationId xmlns:a16="http://schemas.microsoft.com/office/drawing/2014/main" id="{2E4A85E1-514C-4A4B-A866-9B0E624A1F25}"/>
              </a:ext>
            </a:extLst>
          </p:cNvPr>
          <p:cNvSpPr>
            <a:spLocks noGrp="1"/>
          </p:cNvSpPr>
          <p:nvPr>
            <p:ph type="body" sz="quarter" idx="12"/>
          </p:nvPr>
        </p:nvSpPr>
        <p:spPr/>
        <p:txBody>
          <a:bodyPr/>
          <a:lstStyle/>
          <a:p>
            <a:r>
              <a:rPr lang="en-US" sz="800" dirty="0">
                <a:solidFill>
                  <a:schemeClr val="bg1"/>
                </a:solidFill>
              </a:rPr>
              <a:t>Photo by Amit </a:t>
            </a:r>
            <a:r>
              <a:rPr lang="en-US" sz="800" dirty="0" err="1">
                <a:solidFill>
                  <a:schemeClr val="bg1"/>
                </a:solidFill>
              </a:rPr>
              <a:t>Rudro</a:t>
            </a:r>
            <a:r>
              <a:rPr lang="en-US" sz="800" dirty="0">
                <a:solidFill>
                  <a:schemeClr val="bg1"/>
                </a:solidFill>
              </a:rPr>
              <a:t> </a:t>
            </a:r>
            <a:r>
              <a:rPr lang="en-US" sz="900" dirty="0">
                <a:solidFill>
                  <a:schemeClr val="bg1"/>
                </a:solidFill>
              </a:rPr>
              <a:t>for</a:t>
            </a:r>
            <a:r>
              <a:rPr lang="en-US" sz="800" dirty="0">
                <a:solidFill>
                  <a:schemeClr val="bg1"/>
                </a:solidFill>
              </a:rPr>
              <a:t> CRS</a:t>
            </a:r>
          </a:p>
        </p:txBody>
      </p:sp>
      <p:sp>
        <p:nvSpPr>
          <p:cNvPr id="4" name="Text Placeholder 3">
            <a:extLst>
              <a:ext uri="{FF2B5EF4-FFF2-40B4-BE49-F238E27FC236}">
                <a16:creationId xmlns:a16="http://schemas.microsoft.com/office/drawing/2014/main" id="{D7E79B9E-75A4-5E41-9735-B1ECB149587A}"/>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30338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4B529-C035-A04C-891D-83AA12954C7D}"/>
              </a:ext>
            </a:extLst>
          </p:cNvPr>
          <p:cNvSpPr>
            <a:spLocks noGrp="1"/>
          </p:cNvSpPr>
          <p:nvPr>
            <p:ph sz="half" idx="2"/>
          </p:nvPr>
        </p:nvSpPr>
        <p:spPr>
          <a:xfrm>
            <a:off x="839788" y="1849583"/>
            <a:ext cx="5157787" cy="4370242"/>
          </a:xfrm>
        </p:spPr>
        <p:txBody>
          <a:bodyPr/>
          <a:lstStyle/>
          <a:p>
            <a:r>
              <a:rPr lang="en-US" b="1" dirty="0"/>
              <a:t>November 30, 2024: </a:t>
            </a:r>
            <a:r>
              <a:rPr lang="en-US" b="1" u="sng" dirty="0"/>
              <a:t>Last day </a:t>
            </a:r>
            <a:r>
              <a:rPr lang="en-US" dirty="0"/>
              <a:t>to decrease or cancel orders. </a:t>
            </a:r>
          </a:p>
          <a:p>
            <a:r>
              <a:rPr lang="en-US" b="1" dirty="0"/>
              <a:t>January 2-15, 2025: </a:t>
            </a:r>
            <a:r>
              <a:rPr lang="en-US" dirty="0"/>
              <a:t>Existing orders ship. </a:t>
            </a:r>
          </a:p>
          <a:p>
            <a:r>
              <a:rPr lang="en-US" b="1" dirty="0"/>
              <a:t>February 15, 2025</a:t>
            </a:r>
            <a:r>
              <a:rPr lang="en-US" dirty="0"/>
              <a:t>: Last day orders can be </a:t>
            </a:r>
            <a:r>
              <a:rPr lang="en-US" b="1" u="sng" dirty="0"/>
              <a:t>placed</a:t>
            </a:r>
            <a:r>
              <a:rPr lang="en-US" dirty="0"/>
              <a:t> to arrive by Ash Wednesday.</a:t>
            </a:r>
          </a:p>
          <a:p>
            <a:r>
              <a:rPr lang="en-US" b="1" dirty="0"/>
              <a:t>Mar. 5, 2025: </a:t>
            </a:r>
            <a:r>
              <a:rPr lang="en-US" dirty="0"/>
              <a:t>Ash Wednesday. </a:t>
            </a:r>
          </a:p>
          <a:p>
            <a:endParaRPr lang="en-US" dirty="0"/>
          </a:p>
        </p:txBody>
      </p:sp>
      <p:sp>
        <p:nvSpPr>
          <p:cNvPr id="5" name="Content Placeholder 4">
            <a:extLst>
              <a:ext uri="{FF2B5EF4-FFF2-40B4-BE49-F238E27FC236}">
                <a16:creationId xmlns:a16="http://schemas.microsoft.com/office/drawing/2014/main" id="{A8B26B75-2C54-B741-964B-F1541DAAA916}"/>
              </a:ext>
            </a:extLst>
          </p:cNvPr>
          <p:cNvSpPr>
            <a:spLocks noGrp="1"/>
          </p:cNvSpPr>
          <p:nvPr>
            <p:ph sz="quarter" idx="4"/>
          </p:nvPr>
        </p:nvSpPr>
        <p:spPr>
          <a:xfrm>
            <a:off x="6172200" y="1849582"/>
            <a:ext cx="5183188" cy="4370242"/>
          </a:xfrm>
        </p:spPr>
        <p:txBody>
          <a:bodyPr/>
          <a:lstStyle/>
          <a:p>
            <a:r>
              <a:rPr lang="en-US" b="1" dirty="0"/>
              <a:t>April 1, 2025: </a:t>
            </a:r>
            <a:r>
              <a:rPr lang="en-US" dirty="0"/>
              <a:t>Last day orders can be </a:t>
            </a:r>
            <a:r>
              <a:rPr lang="en-US" b="1" u="sng" dirty="0"/>
              <a:t>placed</a:t>
            </a:r>
            <a:r>
              <a:rPr lang="en-US" dirty="0"/>
              <a:t> to arrive by Easter. </a:t>
            </a:r>
          </a:p>
          <a:p>
            <a:r>
              <a:rPr lang="en-US" b="1" dirty="0"/>
              <a:t>April 20, 2025: </a:t>
            </a:r>
            <a:r>
              <a:rPr lang="en-US" dirty="0"/>
              <a:t>Easter Sunday. </a:t>
            </a:r>
          </a:p>
          <a:p>
            <a:r>
              <a:rPr lang="en-US" b="1" dirty="0"/>
              <a:t>Aug. 31, 2025: </a:t>
            </a:r>
            <a:r>
              <a:rPr lang="en-US" dirty="0"/>
              <a:t>Lent 2025 Revenue Reporting Form </a:t>
            </a:r>
            <a:r>
              <a:rPr lang="en-US" b="1" u="sng" dirty="0"/>
              <a:t>and</a:t>
            </a:r>
            <a:r>
              <a:rPr lang="en-US" dirty="0"/>
              <a:t> diocesan remittance </a:t>
            </a:r>
            <a:r>
              <a:rPr lang="en-US" b="1" u="sng" dirty="0"/>
              <a:t>due to CRS. </a:t>
            </a:r>
            <a:endParaRPr lang="en-US" dirty="0"/>
          </a:p>
          <a:p>
            <a:endParaRPr lang="en-US" dirty="0"/>
          </a:p>
        </p:txBody>
      </p:sp>
      <p:sp>
        <p:nvSpPr>
          <p:cNvPr id="6" name="Title 5">
            <a:extLst>
              <a:ext uri="{FF2B5EF4-FFF2-40B4-BE49-F238E27FC236}">
                <a16:creationId xmlns:a16="http://schemas.microsoft.com/office/drawing/2014/main" id="{66AA85D4-0BFA-4642-9A52-827EE87E6FA2}"/>
              </a:ext>
            </a:extLst>
          </p:cNvPr>
          <p:cNvSpPr>
            <a:spLocks noGrp="1"/>
          </p:cNvSpPr>
          <p:nvPr>
            <p:ph type="title"/>
          </p:nvPr>
        </p:nvSpPr>
        <p:spPr/>
        <p:txBody>
          <a:bodyPr/>
          <a:lstStyle/>
          <a:p>
            <a:r>
              <a:rPr lang="en-US" dirty="0"/>
              <a:t>Planning Timeline</a:t>
            </a:r>
          </a:p>
        </p:txBody>
      </p:sp>
    </p:spTree>
    <p:extLst>
      <p:ext uri="{BB962C8B-B14F-4D97-AF65-F5344CB8AC3E}">
        <p14:creationId xmlns:p14="http://schemas.microsoft.com/office/powerpoint/2010/main" val="352235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AEBEB-9701-444A-9A76-299F24A48559}"/>
              </a:ext>
            </a:extLst>
          </p:cNvPr>
          <p:cNvSpPr>
            <a:spLocks noGrp="1"/>
          </p:cNvSpPr>
          <p:nvPr>
            <p:ph idx="1"/>
          </p:nvPr>
        </p:nvSpPr>
        <p:spPr>
          <a:xfrm>
            <a:off x="838200" y="1484670"/>
            <a:ext cx="10515600" cy="4843393"/>
          </a:xfrm>
        </p:spPr>
        <p:txBody>
          <a:bodyPr/>
          <a:lstStyle/>
          <a:p>
            <a:pPr marL="0" indent="0">
              <a:buNone/>
            </a:pPr>
            <a:r>
              <a:rPr lang="en-US" dirty="0"/>
              <a:t>CRS will review donations for Rice Bowl 2024 sent directly to CRS with the information on your Revenue Reporting Form. If more than 75% of the total gifts from your diocese have been received by CRS, we will send you a check to add to the 25% retained for local use. Checks are usually mailed in December and January.</a:t>
            </a:r>
          </a:p>
          <a:p>
            <a:pPr marL="0" indent="0">
              <a:buNone/>
            </a:pPr>
            <a:endParaRPr lang="en-US" dirty="0"/>
          </a:p>
          <a:p>
            <a:r>
              <a:rPr lang="en-US" dirty="0"/>
              <a:t>Review the 25% Guidelines at </a:t>
            </a:r>
            <a:r>
              <a:rPr lang="en-US" b="1" dirty="0">
                <a:hlinkClick r:id="rId2"/>
              </a:rPr>
              <a:t>crsricebowl.org/dioceses</a:t>
            </a:r>
            <a:r>
              <a:rPr lang="en-US" b="1" dirty="0"/>
              <a:t>.</a:t>
            </a:r>
          </a:p>
          <a:p>
            <a:r>
              <a:rPr lang="en-US" dirty="0"/>
              <a:t>See what’s new with CRS Rice Bowl by visiting </a:t>
            </a:r>
            <a:r>
              <a:rPr lang="en-US" b="1" dirty="0">
                <a:hlinkClick r:id="rId3"/>
              </a:rPr>
              <a:t>crsricebowl.org</a:t>
            </a:r>
            <a:r>
              <a:rPr lang="en-US" b="1" dirty="0"/>
              <a:t>.</a:t>
            </a:r>
          </a:p>
          <a:p>
            <a:r>
              <a:rPr lang="en-US" b="1" dirty="0">
                <a:solidFill>
                  <a:srgbClr val="FF0000"/>
                </a:solidFill>
              </a:rPr>
              <a:t>Nov. 30, 2024: Last chance to </a:t>
            </a:r>
            <a:r>
              <a:rPr lang="en-US" b="1" u="sng" dirty="0">
                <a:solidFill>
                  <a:srgbClr val="FF0000"/>
                </a:solidFill>
              </a:rPr>
              <a:t>cancel/reduce</a:t>
            </a:r>
            <a:r>
              <a:rPr lang="en-US" b="1" dirty="0">
                <a:solidFill>
                  <a:srgbClr val="FF0000"/>
                </a:solidFill>
              </a:rPr>
              <a:t> orders—materials are packed in December! </a:t>
            </a:r>
            <a:r>
              <a:rPr lang="en-US" dirty="0"/>
              <a:t>Additional materials can always be ordered or increased.</a:t>
            </a:r>
            <a:endParaRPr lang="en-US" b="1" dirty="0"/>
          </a:p>
          <a:p>
            <a:endParaRPr lang="en-US" dirty="0"/>
          </a:p>
          <a:p>
            <a:endParaRPr lang="en-US" dirty="0"/>
          </a:p>
        </p:txBody>
      </p:sp>
      <p:sp>
        <p:nvSpPr>
          <p:cNvPr id="3" name="Title 2">
            <a:extLst>
              <a:ext uri="{FF2B5EF4-FFF2-40B4-BE49-F238E27FC236}">
                <a16:creationId xmlns:a16="http://schemas.microsoft.com/office/drawing/2014/main" id="{30854F6E-321F-964E-9804-059D073C12AD}"/>
              </a:ext>
            </a:extLst>
          </p:cNvPr>
          <p:cNvSpPr>
            <a:spLocks noGrp="1"/>
          </p:cNvSpPr>
          <p:nvPr>
            <p:ph type="title"/>
          </p:nvPr>
        </p:nvSpPr>
        <p:spPr/>
        <p:txBody>
          <a:bodyPr/>
          <a:lstStyle/>
          <a:p>
            <a:r>
              <a:rPr lang="en-US" dirty="0"/>
              <a:t>November 2024</a:t>
            </a:r>
          </a:p>
        </p:txBody>
      </p:sp>
    </p:spTree>
    <p:extLst>
      <p:ext uri="{BB962C8B-B14F-4D97-AF65-F5344CB8AC3E}">
        <p14:creationId xmlns:p14="http://schemas.microsoft.com/office/powerpoint/2010/main" val="351652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r>
              <a:rPr lang="en-US" dirty="0"/>
              <a:t>Recruit volunteers to help you contact parishes and schools. Encourage them to participate in CRS Rice Bowl.</a:t>
            </a:r>
          </a:p>
          <a:p>
            <a:r>
              <a:rPr lang="en-US" dirty="0"/>
              <a:t>Ensure all parishes and schools in your diocese have placed their orders for </a:t>
            </a:r>
            <a:r>
              <a:rPr lang="en-US" b="1" dirty="0"/>
              <a:t>free </a:t>
            </a:r>
            <a:r>
              <a:rPr lang="en-US" dirty="0"/>
              <a:t>CRS Rice Bowl materials. To order materials:</a:t>
            </a:r>
          </a:p>
          <a:p>
            <a:pPr lvl="1"/>
            <a:r>
              <a:rPr lang="en-US" sz="2600" dirty="0"/>
              <a:t>Call </a:t>
            </a:r>
            <a:r>
              <a:rPr lang="en-US" sz="2600" b="1" dirty="0"/>
              <a:t>800-222-0025.</a:t>
            </a:r>
          </a:p>
          <a:p>
            <a:pPr lvl="1"/>
            <a:r>
              <a:rPr lang="en-US" sz="2600" dirty="0"/>
              <a:t>Visit </a:t>
            </a:r>
            <a:r>
              <a:rPr lang="en-US" sz="2600" b="1" dirty="0">
                <a:hlinkClick r:id="rId2"/>
              </a:rPr>
              <a:t>crsricebowl.org/order</a:t>
            </a:r>
            <a:r>
              <a:rPr lang="en-US" sz="2600" b="1" dirty="0"/>
              <a:t>.</a:t>
            </a:r>
            <a:endParaRPr lang="en-US" sz="2600" dirty="0"/>
          </a:p>
          <a:p>
            <a:r>
              <a:rPr lang="en-US" dirty="0"/>
              <a:t>Ask your bishop to review and adapt the Bishop’s Endorsement Letter to be sent to faith communities. This can be found at </a:t>
            </a:r>
            <a:r>
              <a:rPr lang="en-US" b="1" dirty="0">
                <a:hlinkClick r:id="rId3"/>
              </a:rPr>
              <a:t>crsricebowl.org/dioceses</a:t>
            </a:r>
            <a:r>
              <a:rPr lang="en-US" b="1" dirty="0"/>
              <a:t>.</a:t>
            </a:r>
            <a:endParaRPr lang="en-US" dirty="0"/>
          </a:p>
          <a:p>
            <a:endParaRPr lang="en-US" dirty="0"/>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December 2024</a:t>
            </a:r>
          </a:p>
        </p:txBody>
      </p:sp>
    </p:spTree>
    <p:extLst>
      <p:ext uri="{BB962C8B-B14F-4D97-AF65-F5344CB8AC3E}">
        <p14:creationId xmlns:p14="http://schemas.microsoft.com/office/powerpoint/2010/main" val="134892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r>
              <a:rPr lang="en-US" dirty="0"/>
              <a:t>This year’s materials are shipped to parishes and schools between </a:t>
            </a:r>
            <a:r>
              <a:rPr lang="en-US" b="1" dirty="0"/>
              <a:t>Jan. 2 and Jan. 15, 2025. </a:t>
            </a:r>
            <a:r>
              <a:rPr lang="en-US" b="1" u="sng" dirty="0"/>
              <a:t>Orders may still be placed throughout the Lenten season!</a:t>
            </a:r>
          </a:p>
          <a:p>
            <a:r>
              <a:rPr lang="en-US" dirty="0"/>
              <a:t>Host a CRS Rice Bowl information session for CRS Rice Bowl coordinators. </a:t>
            </a:r>
          </a:p>
          <a:p>
            <a:pPr lvl="1"/>
            <a:r>
              <a:rPr lang="en-US" dirty="0"/>
              <a:t>Show the </a:t>
            </a:r>
            <a:r>
              <a:rPr lang="en-US" b="1" dirty="0"/>
              <a:t>“How to Kick Off CRS Rice Bowl” </a:t>
            </a:r>
            <a:r>
              <a:rPr lang="en-US" dirty="0"/>
              <a:t>video on </a:t>
            </a:r>
            <a:r>
              <a:rPr lang="en-US" b="1" dirty="0">
                <a:hlinkClick r:id="rId2"/>
              </a:rPr>
              <a:t>crsricebowl.org/parishes</a:t>
            </a:r>
            <a:r>
              <a:rPr lang="en-US" b="1" dirty="0"/>
              <a:t>.</a:t>
            </a:r>
            <a:endParaRPr lang="en-US" dirty="0"/>
          </a:p>
          <a:p>
            <a:r>
              <a:rPr lang="en-US" dirty="0"/>
              <a:t>Place a CRS Rice Bowl web banner on your diocesan website or include an ad in your diocesan paper. These can be found at </a:t>
            </a:r>
            <a:r>
              <a:rPr lang="en-US" b="1" dirty="0">
                <a:hlinkClick r:id="rId3"/>
              </a:rPr>
              <a:t>crsricebowl.org/dioceses</a:t>
            </a:r>
            <a:r>
              <a:rPr lang="en-US" b="1" dirty="0"/>
              <a:t>.</a:t>
            </a:r>
            <a:endParaRPr lang="en-US" dirty="0"/>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January 2025</a:t>
            </a:r>
          </a:p>
        </p:txBody>
      </p:sp>
    </p:spTree>
    <p:extLst>
      <p:ext uri="{BB962C8B-B14F-4D97-AF65-F5344CB8AC3E}">
        <p14:creationId xmlns:p14="http://schemas.microsoft.com/office/powerpoint/2010/main" val="59574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pPr marL="0" indent="0">
              <a:buNone/>
            </a:pPr>
            <a:r>
              <a:rPr lang="en-US" b="1" dirty="0">
                <a:solidFill>
                  <a:schemeClr val="bg2"/>
                </a:solidFill>
              </a:rPr>
              <a:t>In-Person Activities</a:t>
            </a:r>
          </a:p>
          <a:p>
            <a:r>
              <a:rPr lang="en-US" dirty="0"/>
              <a:t>Encourage CRS Rice Bowl coordinators to ensure each family receives a CRS Rice Bowl. Ash Wednesday is March 5, 2025!</a:t>
            </a:r>
          </a:p>
          <a:p>
            <a:r>
              <a:rPr lang="en-US" dirty="0"/>
              <a:t>Host a CRS Rice Bowl kickoff event in your diocese. Take photos and use </a:t>
            </a:r>
            <a:r>
              <a:rPr lang="en-US" b="1" dirty="0"/>
              <a:t>#CRSRiceBowl </a:t>
            </a:r>
            <a:r>
              <a:rPr lang="en-US" dirty="0"/>
              <a:t>and </a:t>
            </a:r>
            <a:r>
              <a:rPr lang="en-US" b="1" dirty="0"/>
              <a:t>#CRSPlatodeArroz </a:t>
            </a:r>
            <a:r>
              <a:rPr lang="en-US" dirty="0"/>
              <a:t>on social media channels.</a:t>
            </a:r>
          </a:p>
          <a:p>
            <a:r>
              <a:rPr lang="en-US" dirty="0"/>
              <a:t>If you cannot distribute CRS Rice Bowls, coordinators can encourage families to visit </a:t>
            </a:r>
            <a:r>
              <a:rPr lang="en-US" b="1" dirty="0">
                <a:hlinkClick r:id="rId2"/>
              </a:rPr>
              <a:t>crsricebowl.org/families </a:t>
            </a:r>
            <a:r>
              <a:rPr lang="en-US" dirty="0"/>
              <a:t>to print a DIY CRS Rice Bowl label.</a:t>
            </a:r>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March 2025</a:t>
            </a:r>
          </a:p>
        </p:txBody>
      </p:sp>
    </p:spTree>
    <p:extLst>
      <p:ext uri="{BB962C8B-B14F-4D97-AF65-F5344CB8AC3E}">
        <p14:creationId xmlns:p14="http://schemas.microsoft.com/office/powerpoint/2010/main" val="53073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r>
              <a:rPr lang="en-US" dirty="0"/>
              <a:t>Remind organizations and coordinators of Holy Week resources available at </a:t>
            </a:r>
            <a:r>
              <a:rPr lang="en-US" b="1" dirty="0">
                <a:effectLst/>
                <a:hlinkClick r:id="rId2"/>
              </a:rPr>
              <a:t>crsricebowl.org/holy-week </a:t>
            </a:r>
            <a:r>
              <a:rPr lang="en-US" b="1" dirty="0">
                <a:effectLst/>
              </a:rPr>
              <a:t>and </a:t>
            </a:r>
            <a:r>
              <a:rPr lang="en-US" b="1" dirty="0">
                <a:effectLst/>
                <a:hlinkClick r:id="rId3"/>
              </a:rPr>
              <a:t>crsplatodearroz.org/</a:t>
            </a:r>
            <a:r>
              <a:rPr lang="en-US" b="1" dirty="0" err="1">
                <a:effectLst/>
                <a:hlinkClick r:id="rId3"/>
              </a:rPr>
              <a:t>semana-santa</a:t>
            </a:r>
            <a:r>
              <a:rPr lang="en-US" dirty="0">
                <a:effectLst/>
              </a:rPr>
              <a:t>.</a:t>
            </a:r>
          </a:p>
          <a:p>
            <a:r>
              <a:rPr lang="en-US" dirty="0">
                <a:effectLst/>
              </a:rPr>
              <a:t>Refer CRS Rice Bowl coordinators to the video, “</a:t>
            </a:r>
            <a:r>
              <a:rPr lang="en-US" b="1" dirty="0">
                <a:effectLst/>
              </a:rPr>
              <a:t>How to Collect CRS Rice Bowls</a:t>
            </a:r>
            <a:r>
              <a:rPr lang="en-US" dirty="0">
                <a:effectLst/>
              </a:rPr>
              <a:t>,” for tips on hosting a prayerful CRS Rice Bowl collection.</a:t>
            </a:r>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March 2025 (cont.)</a:t>
            </a:r>
          </a:p>
        </p:txBody>
      </p:sp>
    </p:spTree>
    <p:extLst>
      <p:ext uri="{BB962C8B-B14F-4D97-AF65-F5344CB8AC3E}">
        <p14:creationId xmlns:p14="http://schemas.microsoft.com/office/powerpoint/2010/main" val="178500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7647D-CBBC-5C49-814E-DB7BEAC33938}"/>
              </a:ext>
            </a:extLst>
          </p:cNvPr>
          <p:cNvSpPr>
            <a:spLocks noGrp="1"/>
          </p:cNvSpPr>
          <p:nvPr>
            <p:ph idx="1"/>
          </p:nvPr>
        </p:nvSpPr>
        <p:spPr/>
        <p:txBody>
          <a:bodyPr/>
          <a:lstStyle/>
          <a:p>
            <a:pPr marL="0" indent="0">
              <a:buNone/>
            </a:pPr>
            <a:r>
              <a:rPr lang="en-US" dirty="0"/>
              <a:t>CRS will mail a “Turn in your CRS Rice Bowls” packet to parishes and schools that ordered materials. This includes information on how to collect contributions and return them to their diocesan office. This can also be found on the CRS Rice Bowl parish or Grades 1-8 website. </a:t>
            </a:r>
            <a:r>
              <a:rPr lang="en-US" i="1" dirty="0"/>
              <a:t>Ensure parishes and schools receive this packet and know where they should send their donations. </a:t>
            </a:r>
            <a:endParaRPr lang="en-US" dirty="0"/>
          </a:p>
          <a:p>
            <a:pPr marL="0" indent="0">
              <a:buNone/>
            </a:pPr>
            <a:endParaRPr lang="en-US" b="1" dirty="0"/>
          </a:p>
          <a:p>
            <a:r>
              <a:rPr lang="en-US" dirty="0"/>
              <a:t>Ask your bishop to adapt and send the Bishop’s Thank You Letter. </a:t>
            </a:r>
          </a:p>
          <a:p>
            <a:r>
              <a:rPr lang="en-US" dirty="0"/>
              <a:t>Post a diocesan Thank You Ad on your diocesan website or paper. </a:t>
            </a:r>
            <a:br>
              <a:rPr lang="en-US" dirty="0"/>
            </a:br>
            <a:r>
              <a:rPr lang="en-US" dirty="0"/>
              <a:t>The ad can be found at </a:t>
            </a:r>
            <a:r>
              <a:rPr lang="en-US" b="1" dirty="0">
                <a:hlinkClick r:id="rId2"/>
              </a:rPr>
              <a:t>crsricebowl.org/dioceses</a:t>
            </a:r>
            <a:r>
              <a:rPr lang="en-US" dirty="0"/>
              <a:t>.</a:t>
            </a:r>
          </a:p>
          <a:p>
            <a:endParaRPr lang="en-US" dirty="0"/>
          </a:p>
        </p:txBody>
      </p:sp>
      <p:sp>
        <p:nvSpPr>
          <p:cNvPr id="3" name="Title 2">
            <a:extLst>
              <a:ext uri="{FF2B5EF4-FFF2-40B4-BE49-F238E27FC236}">
                <a16:creationId xmlns:a16="http://schemas.microsoft.com/office/drawing/2014/main" id="{886FBE61-FF0F-6747-9E1C-F2713524B606}"/>
              </a:ext>
            </a:extLst>
          </p:cNvPr>
          <p:cNvSpPr>
            <a:spLocks noGrp="1"/>
          </p:cNvSpPr>
          <p:nvPr>
            <p:ph type="title"/>
          </p:nvPr>
        </p:nvSpPr>
        <p:spPr/>
        <p:txBody>
          <a:bodyPr/>
          <a:lstStyle/>
          <a:p>
            <a:r>
              <a:rPr lang="en-US" dirty="0"/>
              <a:t>April 2025</a:t>
            </a:r>
          </a:p>
        </p:txBody>
      </p:sp>
    </p:spTree>
    <p:extLst>
      <p:ext uri="{BB962C8B-B14F-4D97-AF65-F5344CB8AC3E}">
        <p14:creationId xmlns:p14="http://schemas.microsoft.com/office/powerpoint/2010/main" val="391704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52E098-5AB4-FBF9-59CA-3976C9A2DC0F}"/>
              </a:ext>
            </a:extLst>
          </p:cNvPr>
          <p:cNvSpPr>
            <a:spLocks noGrp="1"/>
          </p:cNvSpPr>
          <p:nvPr>
            <p:ph idx="1"/>
          </p:nvPr>
        </p:nvSpPr>
        <p:spPr>
          <a:xfrm>
            <a:off x="839788" y="1484671"/>
            <a:ext cx="10515600" cy="4692292"/>
          </a:xfrm>
        </p:spPr>
        <p:txBody>
          <a:bodyPr/>
          <a:lstStyle/>
          <a:p>
            <a:r>
              <a:rPr lang="en-US" dirty="0"/>
              <a:t>Review revenue reporting and remittance instructions. </a:t>
            </a:r>
          </a:p>
          <a:p>
            <a:r>
              <a:rPr lang="en-US" dirty="0"/>
              <a:t>CRS will send an email with information on the 2025 Revenue Reporting Form. </a:t>
            </a:r>
            <a:r>
              <a:rPr lang="en-US" dirty="0">
                <a:solidFill>
                  <a:srgbClr val="FF0000"/>
                </a:solidFill>
              </a:rPr>
              <a:t>Information can also be found at </a:t>
            </a:r>
            <a:r>
              <a:rPr lang="en-US" b="1" dirty="0">
                <a:solidFill>
                  <a:srgbClr val="FF0000"/>
                </a:solidFill>
                <a:hlinkClick r:id="rId2">
                  <a:extLst>
                    <a:ext uri="{A12FA001-AC4F-418D-AE19-62706E023703}">
                      <ahyp:hlinkClr xmlns:ahyp="http://schemas.microsoft.com/office/drawing/2018/hyperlinkcolor" val="tx"/>
                    </a:ext>
                  </a:extLst>
                </a:hlinkClick>
              </a:rPr>
              <a:t>crsricebowl.org/diocese</a:t>
            </a:r>
            <a:r>
              <a:rPr lang="en-US" b="1" u="sng" dirty="0">
                <a:solidFill>
                  <a:srgbClr val="FF0000"/>
                </a:solidFill>
              </a:rPr>
              <a:t>s</a:t>
            </a:r>
            <a:r>
              <a:rPr lang="en-US" dirty="0">
                <a:solidFill>
                  <a:srgbClr val="FF0000"/>
                </a:solidFill>
              </a:rPr>
              <a:t>.</a:t>
            </a:r>
          </a:p>
          <a:p>
            <a:endParaRPr lang="en-US" dirty="0"/>
          </a:p>
        </p:txBody>
      </p:sp>
      <p:sp>
        <p:nvSpPr>
          <p:cNvPr id="3" name="Title 2">
            <a:extLst>
              <a:ext uri="{FF2B5EF4-FFF2-40B4-BE49-F238E27FC236}">
                <a16:creationId xmlns:a16="http://schemas.microsoft.com/office/drawing/2014/main" id="{A8C77708-A366-78DD-BBCA-711F69C21F80}"/>
              </a:ext>
            </a:extLst>
          </p:cNvPr>
          <p:cNvSpPr>
            <a:spLocks noGrp="1"/>
          </p:cNvSpPr>
          <p:nvPr>
            <p:ph type="title"/>
          </p:nvPr>
        </p:nvSpPr>
        <p:spPr/>
        <p:txBody>
          <a:bodyPr/>
          <a:lstStyle/>
          <a:p>
            <a:r>
              <a:rPr lang="en-US" dirty="0"/>
              <a:t>May/June 2025</a:t>
            </a:r>
          </a:p>
        </p:txBody>
      </p:sp>
    </p:spTree>
    <p:extLst>
      <p:ext uri="{BB962C8B-B14F-4D97-AF65-F5344CB8AC3E}">
        <p14:creationId xmlns:p14="http://schemas.microsoft.com/office/powerpoint/2010/main" val="4265525472"/>
      </p:ext>
    </p:extLst>
  </p:cSld>
  <p:clrMapOvr>
    <a:masterClrMapping/>
  </p:clrMapOvr>
</p:sld>
</file>

<file path=ppt/theme/theme1.xml><?xml version="1.0" encoding="utf-8"?>
<a:theme xmlns:a="http://schemas.openxmlformats.org/drawingml/2006/main" name="CRS Rice Bowl 2021">
  <a:themeElements>
    <a:clrScheme name="CRS Rice Bowl 2021">
      <a:dk1>
        <a:srgbClr val="000000"/>
      </a:dk1>
      <a:lt1>
        <a:srgbClr val="FFFFFF"/>
      </a:lt1>
      <a:dk2>
        <a:srgbClr val="9253A1"/>
      </a:dk2>
      <a:lt2>
        <a:srgbClr val="00BCE7"/>
      </a:lt2>
      <a:accent1>
        <a:srgbClr val="92538B"/>
      </a:accent1>
      <a:accent2>
        <a:srgbClr val="E7B720"/>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Rice Bowl 2021" id="{C9D5E47C-0F8B-E949-B876-D817DA87BF93}" vid="{578BF52A-ACDF-7C49-A6C4-939D8CABD3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F82F664CF1BF4F958DE4CD5C5033D3" ma:contentTypeVersion="0" ma:contentTypeDescription="Create a new document." ma:contentTypeScope="" ma:versionID="fa783cdfddbfecf8b4aacb6b50bb41bf">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BC8EB-A14A-4738-AC34-86E2B724B780}">
  <ds:schemaRefs>
    <ds:schemaRef ds:uri="http://schemas.microsoft.com/sharepoint/v3/contenttype/forms"/>
  </ds:schemaRefs>
</ds:datastoreItem>
</file>

<file path=customXml/itemProps2.xml><?xml version="1.0" encoding="utf-8"?>
<ds:datastoreItem xmlns:ds="http://schemas.openxmlformats.org/officeDocument/2006/customXml" ds:itemID="{82F03CB6-1059-40AE-87D7-6E3A01C78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CA15CC-BB52-4632-BCC1-B898BCF4050D}">
  <ds:schemaRefs>
    <ds:schemaRef ds:uri="http://schemas.microsoft.com/office/2006/metadata/properties"/>
    <ds:schemaRef ds:uri="http://schemas.microsoft.com/office/infopath/2007/PartnerControls"/>
    <ds:schemaRef ds:uri="d11a0a71-0e74-4d52-ae1c-c3e1d1346c65"/>
    <ds:schemaRef ds:uri="b2594ab3-d42a-4e76-bde3-98c81b560ae9"/>
  </ds:schemaRefs>
</ds:datastoreItem>
</file>

<file path=docProps/app.xml><?xml version="1.0" encoding="utf-8"?>
<Properties xmlns="http://schemas.openxmlformats.org/officeDocument/2006/extended-properties" xmlns:vt="http://schemas.openxmlformats.org/officeDocument/2006/docPropsVTypes">
  <Template>CRS Rice Bowl 2021</Template>
  <TotalTime>5269</TotalTime>
  <Words>820</Words>
  <Application>Microsoft Office PowerPoint</Application>
  <PresentationFormat>Widescreen</PresentationFormat>
  <Paragraphs>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CRS Rice Bowl 2021</vt:lpstr>
      <vt:lpstr>PowerPoint Presentation</vt:lpstr>
      <vt:lpstr>Planning Timeline</vt:lpstr>
      <vt:lpstr>November 2024</vt:lpstr>
      <vt:lpstr>December 2024</vt:lpstr>
      <vt:lpstr>January 2025</vt:lpstr>
      <vt:lpstr>March 2025</vt:lpstr>
      <vt:lpstr>March 2025 (cont.)</vt:lpstr>
      <vt:lpstr>April 2025</vt:lpstr>
      <vt:lpstr>May/June 2025</vt:lpstr>
      <vt:lpstr>August 2025</vt:lpstr>
      <vt:lpstr>September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Keven</dc:creator>
  <cp:lastModifiedBy>Trejo, Marimar</cp:lastModifiedBy>
  <cp:revision>37</cp:revision>
  <dcterms:created xsi:type="dcterms:W3CDTF">2020-07-16T15:36:39Z</dcterms:created>
  <dcterms:modified xsi:type="dcterms:W3CDTF">2024-09-26T00:16:26Z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0x01010067F82F664CF1BF4F958DE4CD5C5033D3</vt:lpwstr>
  </property>
  <property fmtid="{D5CDD505-2E9C-101B-9397-08002B2CF9AE}" pid="3" name="MediaServiceImageTags">
    <vt:lpwstr/>
  </property>
</Properties>
</file>